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1"/>
  </p:sldMasterIdLst>
  <p:sldIdLst>
    <p:sldId id="263" r:id="rId2"/>
    <p:sldId id="262" r:id="rId3"/>
    <p:sldId id="264" r:id="rId4"/>
    <p:sldId id="265" r:id="rId5"/>
    <p:sldId id="271" r:id="rId6"/>
    <p:sldId id="272" r:id="rId7"/>
    <p:sldId id="273" r:id="rId8"/>
    <p:sldId id="270" r:id="rId9"/>
    <p:sldId id="27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341"/>
  </p:normalViewPr>
  <p:slideViewPr>
    <p:cSldViewPr snapToGrid="0">
      <p:cViewPr varScale="1">
        <p:scale>
          <a:sx n="71" d="100"/>
          <a:sy n="71" d="100"/>
        </p:scale>
        <p:origin x="3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EE79DD-5ADA-BD7E-2FF9-5AC2932E6B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9B10421-B7C0-9D93-4425-38943CB9E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0925F5-B4CB-A936-E504-6114A0BEF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5AF607-0B34-F38A-9EED-15EC4A3F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6F40DE0-1798-E17E-4DF4-70F5141E9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322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1C98AC-232C-0220-C112-A0710C2A0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49F6649-CDBD-B5A5-3C76-2D1D65A8F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79FBDE-0A6F-2AAD-A5B6-5232FB374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E10BED-B8D5-1F79-D41C-6020DCAA8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E6348E-F60E-347A-89BD-A54F843D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845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A461B66-6071-1384-2D1A-B34BAE6EE3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28CB674-9AFD-2CB8-DC54-ED7A96D53F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CFC191-D07A-1925-DD7F-4D4F10EC0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5A863C-62EB-16C9-169D-78DCB1299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C40847-4838-712D-A09C-8BDC0FFB5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475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Photo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elenit augue duis dolore te feugait"/>
          <p:cNvSpPr txBox="1">
            <a:spLocks noGrp="1"/>
          </p:cNvSpPr>
          <p:nvPr>
            <p:ph type="body" sz="quarter" idx="13"/>
          </p:nvPr>
        </p:nvSpPr>
        <p:spPr>
          <a:xfrm>
            <a:off x="3381375" y="731409"/>
            <a:ext cx="5417344" cy="751744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>
            <a:lvl1pPr marL="0" indent="0" algn="ctr">
              <a:spcBef>
                <a:spcPts val="703"/>
              </a:spcBef>
              <a:buSzTx/>
              <a:buNone/>
              <a:defRPr sz="2109" cap="all">
                <a:solidFill>
                  <a:srgbClr val="FDFDFB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women-1208314_1280.jpg"/>
          <p:cNvSpPr>
            <a:spLocks noGrp="1"/>
          </p:cNvSpPr>
          <p:nvPr>
            <p:ph type="pic" idx="14"/>
          </p:nvPr>
        </p:nvSpPr>
        <p:spPr>
          <a:xfrm>
            <a:off x="0" y="1893094"/>
            <a:ext cx="12192000" cy="4902398"/>
          </a:xfrm>
          <a:prstGeom prst="rect">
            <a:avLst/>
          </a:prstGeom>
          <a:ln>
            <a:noFill/>
          </a:ln>
        </p:spPr>
        <p:txBody>
          <a:bodyPr lIns="91439" tIns="45719" rIns="91439" bIns="45719" anchor="t"/>
          <a:lstStyle/>
          <a:p>
            <a:r>
              <a:rPr lang="tr-TR"/>
              <a:t>Resim eklemek için simgeye tıklayın</a:t>
            </a:r>
            <a:endParaRPr/>
          </a:p>
        </p:txBody>
      </p:sp>
      <p:sp>
        <p:nvSpPr>
          <p:cNvPr id="24" name="Rectangle"/>
          <p:cNvSpPr>
            <a:spLocks noGrp="1"/>
          </p:cNvSpPr>
          <p:nvPr>
            <p:ph type="body" sz="quarter" idx="15" hasCustomPrompt="1"/>
          </p:nvPr>
        </p:nvSpPr>
        <p:spPr>
          <a:xfrm>
            <a:off x="11906" y="1821656"/>
            <a:ext cx="12180094" cy="133945"/>
          </a:xfrm>
          <a:prstGeom prst="rect">
            <a:avLst/>
          </a:prstGeom>
          <a:solidFill>
            <a:srgbClr val="FFFFFF">
              <a:alpha val="39000"/>
            </a:srgbClr>
          </a:solidFill>
          <a:ln w="25400">
            <a:noFill/>
          </a:ln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cs typeface="Gill Sans"/>
                <a:sym typeface="Gill Sans"/>
              </a:defRPr>
            </a:lvl1pPr>
          </a:lstStyle>
          <a:p>
            <a:pPr marL="0" indent="0" algn="ctr">
              <a:spcBef>
                <a:spcPts val="0"/>
              </a:spcBef>
              <a:buSzTx/>
              <a:buNone/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r>
              <a:rPr lang="en-US"/>
              <a:t> </a:t>
            </a:r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932068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983342-299B-A030-E59E-08C7A072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D414A7-19E4-0F7A-65E5-8210E9992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68E34D8-ACC1-081F-7D79-A7DB05729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472D44-C8AE-6DC2-5EFC-DD230333E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E42B701-2E70-52A8-ABDD-89DDD4CC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87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743A52-2541-BFB3-6E07-D60A433B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EE23406-2C80-27F9-53B5-B71F4A5C0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0AFFD3-07E5-144D-69C3-7A42EB76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776E96-E1D0-BD9F-FF93-12E99D693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764AB89-6996-DC66-26B2-314AE0250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825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DC0608-783C-DB20-4F40-953A7803F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43889E-8923-CE3B-898C-7CCC04712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5ED2C45-9AD8-0161-391C-83E07A626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BDD2757-336C-AD5C-3DA5-DB8C94CE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115EA5-661E-42C4-13C2-59D80DF2F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52D8556-C877-F32A-457A-A4B777A3B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88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816A74-8E4B-EE7E-9511-5C0D88596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D582FE9-26C6-4B5B-DECD-091716C00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316C505-3A63-0FE7-F4B0-AA8F7B113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53EDCD8-5371-B0B1-64D8-C17D15CCDC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B47E754-7C64-36E9-06BB-55B0EA061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CF7E6EC-1E8E-F9CE-0E9C-951B1E88E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53E4E6F-0AA6-7423-D768-497E7D8C4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D0786D4-DB4D-72B2-9233-3693E1A44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4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641773-7C2C-82B3-1046-5E62DAC34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E59D366-4299-287D-76B6-05DB24B29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6203131-8537-1AA9-09AF-FE33F1B62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B3F557A-55D7-D6F8-423F-FE0C6EA4F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93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CDB64A3-E260-7B19-493D-D4F4DD88A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6A3729D-3047-E223-0D83-9D676B96B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60052C-CA29-A0CC-C321-9B07D1D51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18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E5F64E-7324-651E-75BE-9FEB073EE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727D81-D665-C0CC-0376-EE50DDEF1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B258244-0663-7E67-5460-3C856651F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E53DD34-5CB3-20E4-5DAE-28D0A2D23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F3DFA1-46CA-F290-F0FA-0D163B939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450C4C-603F-8678-D8CB-5528BC276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24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612EDF-E734-2CE9-88B1-CD43D5BFE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C4D6254-74E7-07EB-9CFC-E5558461A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7AC27A7-AAB7-4B74-B9C6-D8DC644F7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EE2D68-FCBF-7AAD-AF22-A97940EEF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4E35-17DB-4B9A-A826-33940EBD2332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A61ED1B-2C38-1620-1D78-89ECBCA66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552248-9670-9177-665E-CFB1BF1BC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50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059A4EB-7247-0956-9156-9A59CD022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88B027-955C-8191-5396-57ECEB4E1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410643E-A336-76FA-3769-0117C8682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03AE3F-AD4A-EA4A-905C-CB3B30F89781}" type="datetimeFigureOut">
              <a:rPr lang="tr-TR" smtClean="0"/>
              <a:t>7.05.2026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EF92D3-E6A4-BC2B-217B-0FBDBAE67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F00D38E-3BD1-8C0A-4838-BB2E7D85A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10D478-E639-AD45-BFF5-89A0B0E8D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0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elenit augue duis dolore te feugait"/>
          <p:cNvSpPr txBox="1">
            <a:spLocks noGrp="1"/>
          </p:cNvSpPr>
          <p:nvPr>
            <p:ph type="body" sz="quarter" idx="13"/>
          </p:nvPr>
        </p:nvSpPr>
        <p:spPr>
          <a:xfrm>
            <a:off x="1930710" y="3301170"/>
            <a:ext cx="7283987" cy="1013098"/>
          </a:xfrm>
          <a:prstGeom prst="rect">
            <a:avLst/>
          </a:prstGeom>
        </p:spPr>
        <p:txBody>
          <a:bodyPr/>
          <a:lstStyle/>
          <a:p>
            <a:r>
              <a:rPr lang="tr-TR" sz="3000" b="1" dirty="0">
                <a:solidFill>
                  <a:srgbClr val="002060"/>
                </a:solidFill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TITLE</a:t>
            </a:r>
          </a:p>
          <a:p>
            <a:r>
              <a:rPr lang="tr-TR" sz="3000" dirty="0">
                <a:solidFill>
                  <a:srgbClr val="002060"/>
                </a:solidFill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42BBFD20-F1FC-7461-AC2E-37EAD692F050}"/>
              </a:ext>
            </a:extLst>
          </p:cNvPr>
          <p:cNvSpPr txBox="1"/>
          <p:nvPr/>
        </p:nvSpPr>
        <p:spPr>
          <a:xfrm>
            <a:off x="3902059" y="4645775"/>
            <a:ext cx="3910423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Author's Name and Surname</a:t>
            </a:r>
            <a:br>
              <a:rPr lang="en-US" dirty="0"/>
            </a:br>
            <a:r>
              <a:rPr lang="en-US" dirty="0"/>
              <a:t>Affiliated Institution</a:t>
            </a:r>
            <a:br>
              <a:rPr lang="en-US" dirty="0"/>
            </a:br>
            <a:r>
              <a:rPr lang="en-US" dirty="0"/>
              <a:t>Email Address</a:t>
            </a:r>
            <a:endParaRPr lang="tr-TR" dirty="0">
              <a:solidFill>
                <a:srgbClr val="002060"/>
              </a:solidFill>
              <a:latin typeface="Optima" panose="02000503060000020004" pitchFamily="2" charset="0"/>
              <a:ea typeface="Noteworthy Light" panose="02000400000000000000" pitchFamily="2" charset="0"/>
              <a:cs typeface="Futura Medium" panose="020B0602020204020303" pitchFamily="34" charset="-79"/>
            </a:endParaRP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9113EFF3-42E1-6944-311E-808E3111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893" y="1288895"/>
            <a:ext cx="11344507" cy="1288498"/>
          </a:xfrm>
          <a:prstGeom prst="rect">
            <a:avLst/>
          </a:prstGeom>
        </p:spPr>
      </p:pic>
      <p:sp>
        <p:nvSpPr>
          <p:cNvPr id="15" name="Metin kutusu 14">
            <a:extLst>
              <a:ext uri="{FF2B5EF4-FFF2-40B4-BE49-F238E27FC236}">
                <a16:creationId xmlns:a16="http://schemas.microsoft.com/office/drawing/2014/main" id="{BA4ADC0F-B187-3D68-7396-67FB0BB5FC80}"/>
              </a:ext>
            </a:extLst>
          </p:cNvPr>
          <p:cNvSpPr txBox="1"/>
          <p:nvPr/>
        </p:nvSpPr>
        <p:spPr>
          <a:xfrm>
            <a:off x="569493" y="200744"/>
            <a:ext cx="102957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2400" b="1" dirty="0"/>
              <a:t>INTERNATIONAL </a:t>
            </a:r>
            <a:r>
              <a:rPr lang="en-US" sz="2400" b="1" dirty="0">
                <a:solidFill>
                  <a:schemeClr val="tx1"/>
                </a:solidFill>
              </a:rPr>
              <a:t>SUSTAINABLE GASTRONOMY AND DIGITAL CHEFS CONGRESS</a:t>
            </a:r>
            <a:endParaRPr lang="tr-TR" sz="2400" b="1" dirty="0">
              <a:solidFill>
                <a:schemeClr val="tx1"/>
              </a:solidFill>
            </a:endParaRPr>
          </a:p>
          <a:p>
            <a:pPr algn="ctr"/>
            <a:r>
              <a:rPr lang="tr-TR" sz="2400" b="1" dirty="0"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22-23 MAY 2026</a:t>
            </a:r>
            <a:endParaRPr lang="en-US" sz="2400" dirty="0">
              <a:solidFill>
                <a:schemeClr val="tx1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E83D4511-09CE-842C-A353-4F9B3F995C5B}"/>
              </a:ext>
            </a:extLst>
          </p:cNvPr>
          <p:cNvSpPr txBox="1"/>
          <p:nvPr/>
        </p:nvSpPr>
        <p:spPr>
          <a:xfrm>
            <a:off x="569493" y="4645775"/>
            <a:ext cx="3910423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Author's Name and Surname</a:t>
            </a:r>
            <a:br>
              <a:rPr lang="en-US" dirty="0"/>
            </a:br>
            <a:r>
              <a:rPr lang="en-US" dirty="0"/>
              <a:t>Affiliated Institution</a:t>
            </a:r>
            <a:br>
              <a:rPr lang="en-US" dirty="0"/>
            </a:br>
            <a:r>
              <a:rPr lang="en-US" dirty="0"/>
              <a:t>Email Address</a:t>
            </a:r>
            <a:endParaRPr lang="tr-TR" dirty="0">
              <a:solidFill>
                <a:srgbClr val="002060"/>
              </a:solidFill>
              <a:latin typeface="Optima" panose="02000503060000020004" pitchFamily="2" charset="0"/>
              <a:ea typeface="Noteworthy Light" panose="02000400000000000000" pitchFamily="2" charset="0"/>
              <a:cs typeface="Futura Medium" panose="020B0602020204020303" pitchFamily="34" charset="-79"/>
            </a:endParaRP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47B15146-79E5-8E24-FDCC-0042212CB91E}"/>
              </a:ext>
            </a:extLst>
          </p:cNvPr>
          <p:cNvSpPr txBox="1"/>
          <p:nvPr/>
        </p:nvSpPr>
        <p:spPr>
          <a:xfrm>
            <a:off x="7326577" y="4645775"/>
            <a:ext cx="3910423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Author's Name and Surname</a:t>
            </a:r>
            <a:br>
              <a:rPr lang="en-US" dirty="0"/>
            </a:br>
            <a:r>
              <a:rPr lang="en-US" dirty="0"/>
              <a:t>Affiliated Institution</a:t>
            </a:r>
            <a:br>
              <a:rPr lang="en-US" dirty="0"/>
            </a:br>
            <a:r>
              <a:rPr lang="en-US" dirty="0"/>
              <a:t>Email Address</a:t>
            </a:r>
            <a:endParaRPr lang="tr-TR" dirty="0">
              <a:solidFill>
                <a:srgbClr val="002060"/>
              </a:solidFill>
              <a:latin typeface="Optima" panose="02000503060000020004" pitchFamily="2" charset="0"/>
              <a:ea typeface="Noteworthy Light" panose="02000400000000000000" pitchFamily="2" charset="0"/>
              <a:cs typeface="Futura Medium" panose="020B0602020204020303" pitchFamily="34" charset="-79"/>
            </a:endParaRPr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32E825FB-AB63-2160-D98F-0BD2A412346B}"/>
              </a:ext>
            </a:extLst>
          </p:cNvPr>
          <p:cNvSpPr txBox="1"/>
          <p:nvPr/>
        </p:nvSpPr>
        <p:spPr>
          <a:xfrm>
            <a:off x="2524704" y="620268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https://gastronmyproject.karabuk.edu.tr/index.aspx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FECF2827-EE0B-5693-4D23-53299E2302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5198" y="5565723"/>
            <a:ext cx="1088071" cy="110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08156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1E146D94-F347-DC69-AC6F-BB4985D51533}"/>
              </a:ext>
            </a:extLst>
          </p:cNvPr>
          <p:cNvSpPr txBox="1"/>
          <p:nvPr/>
        </p:nvSpPr>
        <p:spPr>
          <a:xfrm>
            <a:off x="607838" y="2253712"/>
            <a:ext cx="11192498" cy="33590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In the introduction section, the topic, purpose, and significance of the study should be explained.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r>
              <a:rPr lang="en-US" altLang="tr-TR" sz="2400" b="1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Note: </a:t>
            </a: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Do not exceed 6 lines on this page.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r>
              <a:rPr lang="en-US" altLang="tr-TR" sz="2400" b="1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Note: </a:t>
            </a: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The introduction section should be presented on no more than 2 slides. </a:t>
            </a:r>
            <a:endParaRPr lang="tr-TR" altLang="tr-TR" sz="20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</p:txBody>
      </p:sp>
      <p:sp>
        <p:nvSpPr>
          <p:cNvPr id="8" name="delenit augue duis dolore te feugait">
            <a:extLst>
              <a:ext uri="{FF2B5EF4-FFF2-40B4-BE49-F238E27FC236}">
                <a16:creationId xmlns:a16="http://schemas.microsoft.com/office/drawing/2014/main" id="{E9332933-0095-2FFF-8443-056EFECF0AF5}"/>
              </a:ext>
            </a:extLst>
          </p:cNvPr>
          <p:cNvSpPr txBox="1">
            <a:spLocks/>
          </p:cNvSpPr>
          <p:nvPr/>
        </p:nvSpPr>
        <p:spPr>
          <a:xfrm>
            <a:off x="607838" y="1446026"/>
            <a:ext cx="4823944" cy="503023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marL="0" marR="0" indent="0" algn="ctr" defTabSz="5842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 i="0" u="none" strike="noStrike" cap="all" spc="0" baseline="0">
                <a:ln>
                  <a:noFill/>
                </a:ln>
                <a:solidFill>
                  <a:srgbClr val="FDFDFB"/>
                </a:solidFill>
                <a:uFillTx/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  <a:lvl2pPr marL="762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2pPr>
            <a:lvl3pPr marL="1206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3pPr>
            <a:lvl4pPr marL="1651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4pPr>
            <a:lvl5pPr marL="2095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5pPr>
            <a:lvl6pPr marL="264541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6pPr>
            <a:lvl7pPr marL="268097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7pPr>
            <a:lvl8pPr marL="271653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8pPr>
            <a:lvl9pPr marL="275209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9pPr>
          </a:lstStyle>
          <a:p>
            <a:pPr algn="l" defTabSz="410751">
              <a:spcBef>
                <a:spcPts val="703"/>
              </a:spcBef>
            </a:pPr>
            <a:r>
              <a:rPr lang="en-US" altLang="tr-TR" sz="2800" b="1" kern="0" dirty="0">
                <a:solidFill>
                  <a:schemeClr val="tx1"/>
                </a:solidFill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introduction</a:t>
            </a:r>
            <a:endParaRPr lang="tr-TR" sz="2800" b="1" kern="0" dirty="0">
              <a:solidFill>
                <a:schemeClr val="tx1"/>
              </a:solidFill>
              <a:latin typeface="Optima" panose="02000503060000020004" pitchFamily="2" charset="0"/>
              <a:cs typeface="PHOSPHATE INLINE" panose="02000506050000020004" pitchFamily="2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935201E-E3D9-98A4-A387-A3A694B31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55" y="230193"/>
            <a:ext cx="11344507" cy="1015034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EDB150E6-B9C6-FCCE-13E6-570319485DA4}"/>
              </a:ext>
            </a:extLst>
          </p:cNvPr>
          <p:cNvSpPr txBox="1"/>
          <p:nvPr/>
        </p:nvSpPr>
        <p:spPr>
          <a:xfrm>
            <a:off x="959224" y="645012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400" b="1" dirty="0"/>
              <a:t>INTERNATIONAL </a:t>
            </a:r>
            <a:r>
              <a:rPr lang="en-US" sz="1400" b="1" dirty="0">
                <a:solidFill>
                  <a:schemeClr val="tx1"/>
                </a:solidFill>
              </a:rPr>
              <a:t>SUSTAINABLE GASTRONOMY AND DIGITAL CHEFS CONGRESS</a:t>
            </a:r>
            <a:r>
              <a:rPr lang="tr-TR" sz="1400" b="1" dirty="0"/>
              <a:t>  </a:t>
            </a:r>
            <a:r>
              <a:rPr lang="tr-TR" sz="1400" b="1" dirty="0"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22-23 MAY 2026</a:t>
            </a:r>
            <a:endParaRPr lang="en-US" sz="1400" dirty="0">
              <a:solidFill>
                <a:schemeClr val="tx1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86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1E146D94-F347-DC69-AC6F-BB4985D51533}"/>
              </a:ext>
            </a:extLst>
          </p:cNvPr>
          <p:cNvSpPr txBox="1"/>
          <p:nvPr/>
        </p:nvSpPr>
        <p:spPr>
          <a:xfrm>
            <a:off x="567557" y="1778518"/>
            <a:ext cx="11214540" cy="33590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This section should briefly discuss the theoretical foundations used in the study. 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Note: Do not exceed 6 lines on this page.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  <a:spcBef>
                <a:spcPct val="0"/>
              </a:spcBef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Note: The conceptual framework section should be presented on no more than 2 slides.</a:t>
            </a:r>
            <a:endParaRPr lang="tr-TR" altLang="tr-TR" sz="20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</p:txBody>
      </p:sp>
      <p:sp>
        <p:nvSpPr>
          <p:cNvPr id="8" name="delenit augue duis dolore te feugait">
            <a:extLst>
              <a:ext uri="{FF2B5EF4-FFF2-40B4-BE49-F238E27FC236}">
                <a16:creationId xmlns:a16="http://schemas.microsoft.com/office/drawing/2014/main" id="{E9332933-0095-2FFF-8443-056EFECF0AF5}"/>
              </a:ext>
            </a:extLst>
          </p:cNvPr>
          <p:cNvSpPr txBox="1">
            <a:spLocks/>
          </p:cNvSpPr>
          <p:nvPr/>
        </p:nvSpPr>
        <p:spPr>
          <a:xfrm>
            <a:off x="567557" y="1057293"/>
            <a:ext cx="6215899" cy="564578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marL="0" marR="0" indent="0" algn="ctr" defTabSz="5842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 i="0" u="none" strike="noStrike" cap="all" spc="0" baseline="0">
                <a:ln>
                  <a:noFill/>
                </a:ln>
                <a:solidFill>
                  <a:srgbClr val="FDFDFB"/>
                </a:solidFill>
                <a:uFillTx/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  <a:lvl2pPr marL="762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2pPr>
            <a:lvl3pPr marL="1206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3pPr>
            <a:lvl4pPr marL="1651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4pPr>
            <a:lvl5pPr marL="2095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5pPr>
            <a:lvl6pPr marL="264541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6pPr>
            <a:lvl7pPr marL="268097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7pPr>
            <a:lvl8pPr marL="271653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8pPr>
            <a:lvl9pPr marL="275209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9pPr>
          </a:lstStyle>
          <a:p>
            <a:pPr algn="l" defTabSz="410751">
              <a:spcBef>
                <a:spcPts val="703"/>
              </a:spcBef>
            </a:pPr>
            <a:r>
              <a:rPr lang="tr-TR" sz="3200" b="1" kern="0" dirty="0" err="1">
                <a:solidFill>
                  <a:schemeClr val="tx1"/>
                </a:solidFill>
                <a:latin typeface="Optima" panose="02000503060000020004" pitchFamily="2" charset="0"/>
                <a:cs typeface="PHOSPHATE INLINE" panose="02000506050000020004" pitchFamily="2" charset="0"/>
              </a:rPr>
              <a:t>Conceptual</a:t>
            </a:r>
            <a:r>
              <a:rPr lang="tr-TR" sz="3200" b="1" kern="0" dirty="0">
                <a:solidFill>
                  <a:schemeClr val="tx1"/>
                </a:solidFill>
                <a:latin typeface="Optima" panose="02000503060000020004" pitchFamily="2" charset="0"/>
                <a:cs typeface="PHOSPHATE INLINE" panose="02000506050000020004" pitchFamily="2" charset="0"/>
              </a:rPr>
              <a:t> Framework</a:t>
            </a:r>
          </a:p>
        </p:txBody>
      </p:sp>
      <p:pic>
        <p:nvPicPr>
          <p:cNvPr id="6" name="Picture 4" descr="Kurumsal Logo Bilgileri">
            <a:extLst>
              <a:ext uri="{FF2B5EF4-FFF2-40B4-BE49-F238E27FC236}">
                <a16:creationId xmlns:a16="http://schemas.microsoft.com/office/drawing/2014/main" id="{401CCF2D-0017-7A41-AD03-4F44346B1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728" y="-31004"/>
            <a:ext cx="892543" cy="78916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Resim 1">
            <a:extLst>
              <a:ext uri="{FF2B5EF4-FFF2-40B4-BE49-F238E27FC236}">
                <a16:creationId xmlns:a16="http://schemas.microsoft.com/office/drawing/2014/main" id="{3133A2BC-F166-E5F5-DDA1-65B770B997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832" y="-10964"/>
            <a:ext cx="11344507" cy="1015034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32D4D591-4767-FDE1-625E-D500C1898994}"/>
              </a:ext>
            </a:extLst>
          </p:cNvPr>
          <p:cNvSpPr txBox="1"/>
          <p:nvPr/>
        </p:nvSpPr>
        <p:spPr>
          <a:xfrm>
            <a:off x="959224" y="645012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400" b="1" dirty="0"/>
              <a:t>INTERNATIONAL </a:t>
            </a:r>
            <a:r>
              <a:rPr lang="en-US" sz="1400" b="1" dirty="0">
                <a:solidFill>
                  <a:schemeClr val="tx1"/>
                </a:solidFill>
              </a:rPr>
              <a:t>SUSTAINABLE GASTRONOMY AND DIGITAL CHEFS CONGRESS</a:t>
            </a:r>
            <a:r>
              <a:rPr lang="tr-TR" sz="1400" b="1" dirty="0"/>
              <a:t>  </a:t>
            </a:r>
            <a:r>
              <a:rPr lang="tr-TR" sz="1400" b="1" dirty="0"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22-23 MAY 2026</a:t>
            </a:r>
            <a:endParaRPr lang="en-US" sz="1400" dirty="0">
              <a:solidFill>
                <a:schemeClr val="tx1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46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1E146D94-F347-DC69-AC6F-BB4985D51533}"/>
              </a:ext>
            </a:extLst>
          </p:cNvPr>
          <p:cNvSpPr txBox="1"/>
          <p:nvPr/>
        </p:nvSpPr>
        <p:spPr>
          <a:xfrm>
            <a:off x="635209" y="2272785"/>
            <a:ext cx="11241481" cy="34163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just" defTabSz="410751" hangingPunct="0">
              <a:spcBef>
                <a:spcPct val="0"/>
              </a:spcBef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In the Methods section, 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marL="514350" indent="-514350" algn="just" defTabSz="410751" hangingPunct="0">
              <a:spcBef>
                <a:spcPct val="0"/>
              </a:spcBef>
              <a:buAutoNum type="alphaLcPeriod"/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Research model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marL="514350" indent="-514350" algn="just" defTabSz="410751" hangingPunct="0">
              <a:spcBef>
                <a:spcPct val="0"/>
              </a:spcBef>
              <a:buAutoNum type="alphaLcPeriod"/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Data collection method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marL="514350" indent="-514350" algn="just" defTabSz="410751" hangingPunct="0">
              <a:spcBef>
                <a:spcPct val="0"/>
              </a:spcBef>
              <a:buAutoNum type="alphaLcPeriod"/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Population and sample 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marL="514350" indent="-514350" algn="just" defTabSz="410751" hangingPunct="0">
              <a:spcBef>
                <a:spcPct val="0"/>
              </a:spcBef>
              <a:buAutoNum type="alphaLcPeriod"/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Statistical technique(s) used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marL="514350" indent="-514350" algn="just" defTabSz="410751" hangingPunct="0">
              <a:spcBef>
                <a:spcPct val="0"/>
              </a:spcBef>
              <a:buAutoNum type="alphaLcPeriod"/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Data analysis approach, etc., should be explained.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spcBef>
                <a:spcPct val="0"/>
              </a:spcBef>
            </a:pP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spcBef>
                <a:spcPct val="0"/>
              </a:spcBef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Note: Do not exceed 6 lines on this page.</a:t>
            </a:r>
            <a:endParaRPr lang="tr-TR" altLang="tr-TR" sz="24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spcBef>
                <a:spcPct val="0"/>
              </a:spcBef>
            </a:pPr>
            <a:r>
              <a:rPr lang="en-US" altLang="tr-TR" sz="24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Note: The Methods section should be presented on a maximum of 3 slides. </a:t>
            </a:r>
            <a:endParaRPr lang="tr-TR" altLang="tr-TR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</p:txBody>
      </p:sp>
      <p:sp>
        <p:nvSpPr>
          <p:cNvPr id="8" name="delenit augue duis dolore te feugait">
            <a:extLst>
              <a:ext uri="{FF2B5EF4-FFF2-40B4-BE49-F238E27FC236}">
                <a16:creationId xmlns:a16="http://schemas.microsoft.com/office/drawing/2014/main" id="{E9332933-0095-2FFF-8443-056EFECF0AF5}"/>
              </a:ext>
            </a:extLst>
          </p:cNvPr>
          <p:cNvSpPr txBox="1">
            <a:spLocks/>
          </p:cNvSpPr>
          <p:nvPr/>
        </p:nvSpPr>
        <p:spPr>
          <a:xfrm>
            <a:off x="635209" y="1599782"/>
            <a:ext cx="4823944" cy="564578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marL="0" marR="0" indent="0" algn="ctr" defTabSz="5842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 i="0" u="none" strike="noStrike" cap="all" spc="0" baseline="0">
                <a:ln>
                  <a:noFill/>
                </a:ln>
                <a:solidFill>
                  <a:srgbClr val="FDFDFB"/>
                </a:solidFill>
                <a:uFillTx/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  <a:lvl2pPr marL="762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2pPr>
            <a:lvl3pPr marL="1206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3pPr>
            <a:lvl4pPr marL="1651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4pPr>
            <a:lvl5pPr marL="2095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5pPr>
            <a:lvl6pPr marL="264541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6pPr>
            <a:lvl7pPr marL="268097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7pPr>
            <a:lvl8pPr marL="271653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8pPr>
            <a:lvl9pPr marL="275209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9pPr>
          </a:lstStyle>
          <a:p>
            <a:pPr algn="l" defTabSz="410751">
              <a:spcBef>
                <a:spcPts val="703"/>
              </a:spcBef>
            </a:pPr>
            <a:r>
              <a:rPr lang="en-US" altLang="tr-TR" sz="3200" b="1" kern="0" dirty="0">
                <a:solidFill>
                  <a:schemeClr val="tx1"/>
                </a:solidFill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Methods</a:t>
            </a:r>
            <a:endParaRPr lang="tr-TR" sz="3200" b="1" kern="0" dirty="0">
              <a:solidFill>
                <a:schemeClr val="tx1"/>
              </a:solidFill>
              <a:latin typeface="Optima" panose="02000503060000020004" pitchFamily="2" charset="0"/>
              <a:cs typeface="PHOSPHATE INLINE" panose="02000506050000020004" pitchFamily="2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4C15F61-8FA9-79DC-F7FB-D06931DCE045}"/>
              </a:ext>
            </a:extLst>
          </p:cNvPr>
          <p:cNvSpPr txBox="1"/>
          <p:nvPr/>
        </p:nvSpPr>
        <p:spPr>
          <a:xfrm>
            <a:off x="959224" y="645012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400" b="1" dirty="0"/>
              <a:t>INTERNATIONAL </a:t>
            </a:r>
            <a:r>
              <a:rPr lang="en-US" sz="1400" b="1" dirty="0">
                <a:solidFill>
                  <a:schemeClr val="tx1"/>
                </a:solidFill>
              </a:rPr>
              <a:t>SUSTAINABLE GASTRONOMY AND DIGITAL CHEFS CONGRESS</a:t>
            </a:r>
            <a:r>
              <a:rPr lang="tr-TR" sz="1400" b="1" dirty="0"/>
              <a:t>  </a:t>
            </a:r>
            <a:r>
              <a:rPr lang="tr-TR" sz="1400" b="1" dirty="0"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22-23 MAY 2026</a:t>
            </a:r>
            <a:endParaRPr lang="en-US" sz="1400" dirty="0">
              <a:solidFill>
                <a:schemeClr val="tx1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89F7783-CDEF-4B3C-5C8F-7C0DB9845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97" y="304854"/>
            <a:ext cx="11344507" cy="101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55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C6270-5022-C794-8796-E927FACB8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9B423D5F-945D-2E39-7D31-E48F5746DBA7}"/>
              </a:ext>
            </a:extLst>
          </p:cNvPr>
          <p:cNvSpPr txBox="1"/>
          <p:nvPr/>
        </p:nvSpPr>
        <p:spPr>
          <a:xfrm>
            <a:off x="959224" y="645012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400" b="1" dirty="0"/>
              <a:t>INTERNATIONAL </a:t>
            </a:r>
            <a:r>
              <a:rPr lang="en-US" sz="1400" b="1" dirty="0">
                <a:solidFill>
                  <a:schemeClr val="tx1"/>
                </a:solidFill>
              </a:rPr>
              <a:t>SUSTAINABLE GASTRONOMY AND DIGITAL CHEFS CONGRESS</a:t>
            </a:r>
            <a:r>
              <a:rPr lang="tr-TR" sz="1400" b="1" dirty="0"/>
              <a:t>  </a:t>
            </a:r>
            <a:r>
              <a:rPr lang="tr-TR" sz="1400" b="1" dirty="0"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22-23 MAY 2026</a:t>
            </a:r>
            <a:endParaRPr lang="en-US" sz="1400" dirty="0">
              <a:solidFill>
                <a:schemeClr val="tx1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3A7B6F26-9389-CB6E-F600-7A4B17F3C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546" y="349921"/>
            <a:ext cx="11344507" cy="1015034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8E9334B7-3894-A060-A323-293447FCF088}"/>
              </a:ext>
            </a:extLst>
          </p:cNvPr>
          <p:cNvSpPr txBox="1"/>
          <p:nvPr/>
        </p:nvSpPr>
        <p:spPr>
          <a:xfrm>
            <a:off x="959224" y="2815389"/>
            <a:ext cx="1012115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2400" dirty="0" err="1"/>
              <a:t>In</a:t>
            </a:r>
            <a:r>
              <a:rPr lang="tr-TR" sz="2400" dirty="0"/>
              <a:t> </a:t>
            </a:r>
            <a:r>
              <a:rPr lang="tr-TR" sz="2400" dirty="0" err="1"/>
              <a:t>this</a:t>
            </a:r>
            <a:r>
              <a:rPr lang="tr-TR" sz="2400" dirty="0"/>
              <a:t> </a:t>
            </a:r>
            <a:r>
              <a:rPr lang="tr-TR" sz="2400" dirty="0" err="1"/>
              <a:t>section</a:t>
            </a:r>
            <a:r>
              <a:rPr lang="tr-TR" sz="2400" dirty="0"/>
              <a:t>,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findings</a:t>
            </a:r>
            <a:r>
              <a:rPr lang="tr-TR" sz="2400" dirty="0"/>
              <a:t> </a:t>
            </a:r>
            <a:r>
              <a:rPr lang="tr-TR" sz="2400" dirty="0" err="1"/>
              <a:t>resulting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analyses</a:t>
            </a:r>
            <a:r>
              <a:rPr lang="tr-TR" sz="2400" dirty="0"/>
              <a:t> </a:t>
            </a:r>
            <a:r>
              <a:rPr lang="tr-TR" sz="2400" dirty="0" err="1"/>
              <a:t>should</a:t>
            </a:r>
            <a:r>
              <a:rPr lang="tr-TR" sz="2400" dirty="0"/>
              <a:t> be </a:t>
            </a:r>
            <a:r>
              <a:rPr lang="tr-TR" sz="2400" dirty="0" err="1"/>
              <a:t>presented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explained</a:t>
            </a:r>
            <a:r>
              <a:rPr lang="tr-TR" sz="2400" dirty="0"/>
              <a:t>.</a:t>
            </a:r>
          </a:p>
          <a:p>
            <a:pPr algn="just"/>
            <a:endParaRPr lang="tr-TR" sz="2400" dirty="0"/>
          </a:p>
          <a:p>
            <a:pPr algn="just"/>
            <a:endParaRPr lang="tr-TR" sz="2400" dirty="0"/>
          </a:p>
          <a:p>
            <a:pPr algn="just"/>
            <a:r>
              <a:rPr lang="tr-TR" sz="2400" dirty="0" err="1"/>
              <a:t>Note</a:t>
            </a:r>
            <a:r>
              <a:rPr lang="tr-TR" sz="2400" dirty="0"/>
              <a:t>: Do not </a:t>
            </a:r>
            <a:r>
              <a:rPr lang="tr-TR" sz="2400" dirty="0" err="1"/>
              <a:t>exceed</a:t>
            </a:r>
            <a:r>
              <a:rPr lang="tr-TR" sz="2400" dirty="0"/>
              <a:t> 6 </a:t>
            </a:r>
            <a:r>
              <a:rPr lang="tr-TR" sz="2400" dirty="0" err="1"/>
              <a:t>lines</a:t>
            </a:r>
            <a:r>
              <a:rPr lang="tr-TR" sz="2400" dirty="0"/>
              <a:t> on </a:t>
            </a:r>
            <a:r>
              <a:rPr lang="tr-TR" sz="2400" dirty="0" err="1"/>
              <a:t>this</a:t>
            </a:r>
            <a:r>
              <a:rPr lang="tr-TR" sz="2400" dirty="0"/>
              <a:t> </a:t>
            </a:r>
            <a:r>
              <a:rPr lang="tr-TR" sz="2400" dirty="0" err="1"/>
              <a:t>page</a:t>
            </a:r>
            <a:r>
              <a:rPr lang="tr-TR" sz="2400" dirty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err="1"/>
              <a:t>Note</a:t>
            </a:r>
            <a:r>
              <a:rPr lang="tr-TR" sz="2400" dirty="0"/>
              <a:t>: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Findings</a:t>
            </a:r>
            <a:r>
              <a:rPr lang="tr-TR" sz="2400" dirty="0"/>
              <a:t> </a:t>
            </a:r>
            <a:r>
              <a:rPr lang="tr-TR" sz="2400" dirty="0" err="1"/>
              <a:t>section</a:t>
            </a:r>
            <a:r>
              <a:rPr lang="tr-TR" sz="2400" dirty="0"/>
              <a:t> </a:t>
            </a:r>
            <a:r>
              <a:rPr lang="tr-TR" sz="2400" dirty="0" err="1"/>
              <a:t>should</a:t>
            </a:r>
            <a:r>
              <a:rPr lang="tr-TR" sz="2400" dirty="0"/>
              <a:t> be </a:t>
            </a:r>
            <a:r>
              <a:rPr lang="tr-TR" sz="2400" dirty="0" err="1"/>
              <a:t>presented</a:t>
            </a:r>
            <a:r>
              <a:rPr lang="tr-TR" sz="2400" dirty="0"/>
              <a:t> on </a:t>
            </a:r>
            <a:r>
              <a:rPr lang="tr-TR" sz="2400" dirty="0" err="1"/>
              <a:t>no</a:t>
            </a:r>
            <a:r>
              <a:rPr lang="tr-TR" sz="2400" dirty="0"/>
              <a:t> </a:t>
            </a:r>
            <a:r>
              <a:rPr lang="tr-TR" sz="2400" dirty="0" err="1"/>
              <a:t>more</a:t>
            </a:r>
            <a:r>
              <a:rPr lang="tr-TR" sz="2400" dirty="0"/>
              <a:t> </a:t>
            </a:r>
            <a:r>
              <a:rPr lang="tr-TR" sz="2400" dirty="0" err="1"/>
              <a:t>than</a:t>
            </a:r>
            <a:r>
              <a:rPr lang="tr-TR" sz="2400" dirty="0"/>
              <a:t> 5 </a:t>
            </a:r>
            <a:r>
              <a:rPr lang="tr-TR" sz="2400" dirty="0" err="1"/>
              <a:t>slides</a:t>
            </a:r>
            <a:r>
              <a:rPr lang="tr-TR" sz="2400" dirty="0"/>
              <a:t>. </a:t>
            </a:r>
          </a:p>
        </p:txBody>
      </p:sp>
      <p:sp>
        <p:nvSpPr>
          <p:cNvPr id="11" name="delenit augue duis dolore te feugait">
            <a:extLst>
              <a:ext uri="{FF2B5EF4-FFF2-40B4-BE49-F238E27FC236}">
                <a16:creationId xmlns:a16="http://schemas.microsoft.com/office/drawing/2014/main" id="{1517264D-A796-F0F6-BF2C-F4855C627DBE}"/>
              </a:ext>
            </a:extLst>
          </p:cNvPr>
          <p:cNvSpPr txBox="1">
            <a:spLocks/>
          </p:cNvSpPr>
          <p:nvPr/>
        </p:nvSpPr>
        <p:spPr>
          <a:xfrm>
            <a:off x="959224" y="1928087"/>
            <a:ext cx="4823944" cy="503023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marL="0" marR="0" indent="0" algn="ctr" defTabSz="5842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 i="0" u="none" strike="noStrike" cap="all" spc="0" baseline="0">
                <a:ln>
                  <a:noFill/>
                </a:ln>
                <a:solidFill>
                  <a:srgbClr val="FDFDFB"/>
                </a:solidFill>
                <a:uFillTx/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  <a:lvl2pPr marL="762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2pPr>
            <a:lvl3pPr marL="1206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3pPr>
            <a:lvl4pPr marL="1651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4pPr>
            <a:lvl5pPr marL="2095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5pPr>
            <a:lvl6pPr marL="264541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6pPr>
            <a:lvl7pPr marL="268097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7pPr>
            <a:lvl8pPr marL="271653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8pPr>
            <a:lvl9pPr marL="275209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9pPr>
          </a:lstStyle>
          <a:p>
            <a:pPr algn="l" defTabSz="410751">
              <a:spcBef>
                <a:spcPts val="703"/>
              </a:spcBef>
            </a:pPr>
            <a:r>
              <a:rPr lang="tr-TR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FINDINGS</a:t>
            </a:r>
            <a:endParaRPr lang="tr-TR" sz="3200" b="1" kern="0" dirty="0">
              <a:solidFill>
                <a:schemeClr val="tx1"/>
              </a:solidFill>
              <a:latin typeface="Optima" panose="02000503060000020004" pitchFamily="2" charset="0"/>
              <a:cs typeface="PHOSPHATE INLINE" panose="0200050605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297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DD97F-434D-C4E0-1B21-56950903D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C709FA1E-8D1E-6B2D-E780-057517726421}"/>
              </a:ext>
            </a:extLst>
          </p:cNvPr>
          <p:cNvSpPr txBox="1"/>
          <p:nvPr/>
        </p:nvSpPr>
        <p:spPr>
          <a:xfrm>
            <a:off x="959224" y="645012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400" b="1" dirty="0"/>
              <a:t>INTERNATIONAL </a:t>
            </a:r>
            <a:r>
              <a:rPr lang="en-US" sz="1400" b="1" dirty="0">
                <a:solidFill>
                  <a:schemeClr val="tx1"/>
                </a:solidFill>
              </a:rPr>
              <a:t>SUSTAINABLE GASTRONOMY AND DIGITAL CHEFS CONGRESS</a:t>
            </a:r>
            <a:r>
              <a:rPr lang="tr-TR" sz="1400" b="1" dirty="0"/>
              <a:t>  </a:t>
            </a:r>
            <a:r>
              <a:rPr lang="tr-TR" sz="1400" b="1" dirty="0"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22-23 MAY 2026</a:t>
            </a:r>
            <a:endParaRPr lang="en-US" sz="1400" dirty="0">
              <a:solidFill>
                <a:schemeClr val="tx1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A81EE07F-D719-24BB-D9B1-23A5345FDC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38" y="285810"/>
            <a:ext cx="11344507" cy="1015034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DCF15A6C-5C18-B85A-0C31-4D9846B654BF}"/>
              </a:ext>
            </a:extLst>
          </p:cNvPr>
          <p:cNvSpPr txBox="1"/>
          <p:nvPr/>
        </p:nvSpPr>
        <p:spPr>
          <a:xfrm>
            <a:off x="770964" y="2296300"/>
            <a:ext cx="10831087" cy="39130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just" defTabSz="410751" hangingPunct="0">
              <a:lnSpc>
                <a:spcPct val="150000"/>
              </a:lnSpc>
            </a:pPr>
            <a:r>
              <a:rPr lang="en-US" sz="2400" b="1" kern="0" dirty="0">
                <a:latin typeface="Optima" panose="02000503060000020004" pitchFamily="2" charset="0"/>
                <a:cs typeface="PHOSPHATE INLINE" panose="02000506050000020004" pitchFamily="2" charset="0"/>
              </a:rPr>
              <a:t>In this section, the findings of the study should be presented in clear language and include a discussion.</a:t>
            </a:r>
            <a:endParaRPr lang="tr-TR" sz="2400" b="1" kern="0" dirty="0">
              <a:latin typeface="Optima" panose="02000503060000020004" pitchFamily="2" charset="0"/>
              <a:cs typeface="PHOSPHATE INLINE" panose="02000506050000020004" pitchFamily="2" charset="0"/>
            </a:endParaRPr>
          </a:p>
          <a:p>
            <a:pPr algn="just" defTabSz="410751" hangingPunct="0">
              <a:lnSpc>
                <a:spcPct val="150000"/>
              </a:lnSpc>
            </a:pPr>
            <a:endParaRPr lang="tr-TR" sz="2400" b="1" kern="0" dirty="0">
              <a:latin typeface="Optima" panose="02000503060000020004" pitchFamily="2" charset="0"/>
              <a:cs typeface="PHOSPHATE INLINE" panose="02000506050000020004" pitchFamily="2" charset="0"/>
            </a:endParaRPr>
          </a:p>
          <a:p>
            <a:pPr algn="just" defTabSz="410751" hangingPunct="0">
              <a:lnSpc>
                <a:spcPct val="150000"/>
              </a:lnSpc>
            </a:pPr>
            <a:endParaRPr lang="tr-TR" sz="2400" b="1" kern="0" dirty="0">
              <a:latin typeface="Optima" panose="02000503060000020004" pitchFamily="2" charset="0"/>
              <a:cs typeface="PHOSPHATE INLINE" panose="02000506050000020004" pitchFamily="2" charset="0"/>
            </a:endParaRPr>
          </a:p>
          <a:p>
            <a:pPr algn="just" defTabSz="410751" hangingPunct="0">
              <a:lnSpc>
                <a:spcPct val="150000"/>
              </a:lnSpc>
            </a:pPr>
            <a:r>
              <a:rPr lang="en-US" sz="2400" b="1" kern="0" dirty="0">
                <a:latin typeface="Optima" panose="02000503060000020004" pitchFamily="2" charset="0"/>
                <a:cs typeface="PHOSPHATE INLINE" panose="02000506050000020004" pitchFamily="2" charset="0"/>
              </a:rPr>
              <a:t>Note: Do not exceed 6 lines on this page.</a:t>
            </a:r>
            <a:endParaRPr lang="tr-TR" sz="2400" b="1" kern="0" dirty="0">
              <a:latin typeface="Optima" panose="02000503060000020004" pitchFamily="2" charset="0"/>
              <a:cs typeface="PHOSPHATE INLINE" panose="02000506050000020004" pitchFamily="2" charset="0"/>
            </a:endParaRPr>
          </a:p>
          <a:p>
            <a:pPr algn="just" defTabSz="410751" hangingPunct="0">
              <a:lnSpc>
                <a:spcPct val="150000"/>
              </a:lnSpc>
            </a:pPr>
            <a:r>
              <a:rPr lang="en-US" sz="2400" b="1" kern="0" dirty="0">
                <a:latin typeface="Optima" panose="02000503060000020004" pitchFamily="2" charset="0"/>
                <a:cs typeface="PHOSPHATE INLINE" panose="02000506050000020004" pitchFamily="2" charset="0"/>
              </a:rPr>
              <a:t>Note: The Results and Discussion section should be presented on a maximum of 5 slides. </a:t>
            </a:r>
            <a:endParaRPr lang="tr-TR" altLang="tr-TR" sz="20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95A36607-5873-9C3F-16D5-7C2D75B83D07}"/>
              </a:ext>
            </a:extLst>
          </p:cNvPr>
          <p:cNvSpPr txBox="1"/>
          <p:nvPr/>
        </p:nvSpPr>
        <p:spPr>
          <a:xfrm>
            <a:off x="663388" y="1300844"/>
            <a:ext cx="6096000" cy="754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10751" hangingPunct="0">
              <a:lnSpc>
                <a:spcPct val="150000"/>
              </a:lnSpc>
            </a:pPr>
            <a:r>
              <a:rPr lang="en-US" sz="3200" b="1" kern="0" dirty="0">
                <a:latin typeface="Optima" panose="02000503060000020004" pitchFamily="2" charset="0"/>
                <a:cs typeface="PHOSPHATE INLINE" panose="02000506050000020004" pitchFamily="2" charset="0"/>
              </a:rPr>
              <a:t>RESULTS AND DISCUSSION</a:t>
            </a:r>
            <a:r>
              <a:rPr lang="tr-TR" sz="3200" b="1" kern="0" dirty="0">
                <a:latin typeface="Optima" panose="02000503060000020004" pitchFamily="2" charset="0"/>
                <a:cs typeface="PHOSPHATE INLINE" panose="0200050605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6770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FA73C-26B5-AC6D-64C5-BC7683597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E366E055-C1CE-D0A1-6876-63BB19A0A4FF}"/>
              </a:ext>
            </a:extLst>
          </p:cNvPr>
          <p:cNvSpPr txBox="1"/>
          <p:nvPr/>
        </p:nvSpPr>
        <p:spPr>
          <a:xfrm>
            <a:off x="959224" y="645012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400" b="1" dirty="0"/>
              <a:t>INTERNATIONAL </a:t>
            </a:r>
            <a:r>
              <a:rPr lang="en-US" sz="1400" b="1" dirty="0">
                <a:solidFill>
                  <a:schemeClr val="tx1"/>
                </a:solidFill>
              </a:rPr>
              <a:t>SUSTAINABLE GASTRONOMY AND DIGITAL CHEFS CONGRESS</a:t>
            </a:r>
            <a:r>
              <a:rPr lang="tr-TR" sz="1400" b="1" dirty="0"/>
              <a:t>  </a:t>
            </a:r>
            <a:r>
              <a:rPr lang="tr-TR" sz="1400" b="1" dirty="0"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22-23 MAY 2026</a:t>
            </a:r>
            <a:endParaRPr lang="en-US" sz="1400" dirty="0">
              <a:solidFill>
                <a:schemeClr val="tx1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1BF74951-9849-D242-A9C9-EB602A800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76" y="285810"/>
            <a:ext cx="11344507" cy="1015034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96F85408-EED4-416B-4E7B-FE000D495073}"/>
              </a:ext>
            </a:extLst>
          </p:cNvPr>
          <p:cNvSpPr txBox="1"/>
          <p:nvPr/>
        </p:nvSpPr>
        <p:spPr>
          <a:xfrm>
            <a:off x="459493" y="1983065"/>
            <a:ext cx="11273011" cy="39130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just" defTabSz="410751" hangingPunct="0">
              <a:lnSpc>
                <a:spcPct val="150000"/>
              </a:lnSpc>
            </a:pPr>
            <a:r>
              <a:rPr lang="en-US" sz="2400" b="1" kern="0" dirty="0">
                <a:latin typeface="Optima" panose="02000503060000020004" pitchFamily="2" charset="0"/>
                <a:cs typeface="PHOSPHATE INLINE" panose="02000506050000020004" pitchFamily="2" charset="0"/>
              </a:rPr>
              <a:t>This section should discuss the study’s limitations and present theoretical and practical recommendations.</a:t>
            </a:r>
            <a:endParaRPr lang="tr-TR" sz="2400" b="1" kern="0" dirty="0">
              <a:latin typeface="Optima" panose="02000503060000020004" pitchFamily="2" charset="0"/>
              <a:cs typeface="PHOSPHATE INLINE" panose="02000506050000020004" pitchFamily="2" charset="0"/>
            </a:endParaRPr>
          </a:p>
          <a:p>
            <a:pPr algn="just" defTabSz="410751" hangingPunct="0">
              <a:lnSpc>
                <a:spcPct val="150000"/>
              </a:lnSpc>
            </a:pPr>
            <a:endParaRPr lang="tr-TR" sz="2400" b="1" kern="0" dirty="0">
              <a:latin typeface="Optima" panose="02000503060000020004" pitchFamily="2" charset="0"/>
              <a:cs typeface="PHOSPHATE INLINE" panose="02000506050000020004" pitchFamily="2" charset="0"/>
            </a:endParaRPr>
          </a:p>
          <a:p>
            <a:pPr algn="just" defTabSz="410751" hangingPunct="0">
              <a:lnSpc>
                <a:spcPct val="150000"/>
              </a:lnSpc>
            </a:pPr>
            <a:endParaRPr lang="tr-TR" sz="2400" b="1" kern="0" dirty="0">
              <a:latin typeface="Optima" panose="02000503060000020004" pitchFamily="2" charset="0"/>
              <a:cs typeface="PHOSPHATE INLINE" panose="02000506050000020004" pitchFamily="2" charset="0"/>
            </a:endParaRPr>
          </a:p>
          <a:p>
            <a:pPr algn="just" defTabSz="410751" hangingPunct="0">
              <a:lnSpc>
                <a:spcPct val="150000"/>
              </a:lnSpc>
            </a:pPr>
            <a:r>
              <a:rPr lang="en-US" sz="2400" b="1" kern="0" dirty="0">
                <a:latin typeface="Optima" panose="02000503060000020004" pitchFamily="2" charset="0"/>
                <a:cs typeface="PHOSPHATE INLINE" panose="02000506050000020004" pitchFamily="2" charset="0"/>
              </a:rPr>
              <a:t>Note: </a:t>
            </a:r>
            <a:r>
              <a:rPr lang="en-US" sz="2400" kern="0" dirty="0">
                <a:latin typeface="Optima" panose="02000503060000020004" pitchFamily="2" charset="0"/>
                <a:cs typeface="PHOSPHATE INLINE" panose="02000506050000020004" pitchFamily="2" charset="0"/>
              </a:rPr>
              <a:t>Do not exceed 6 lines on this page.</a:t>
            </a:r>
            <a:endParaRPr lang="tr-TR" sz="2400" kern="0" dirty="0">
              <a:latin typeface="Optima" panose="02000503060000020004" pitchFamily="2" charset="0"/>
              <a:cs typeface="PHOSPHATE INLINE" panose="02000506050000020004" pitchFamily="2" charset="0"/>
            </a:endParaRPr>
          </a:p>
          <a:p>
            <a:pPr algn="just" defTabSz="410751" hangingPunct="0">
              <a:lnSpc>
                <a:spcPct val="150000"/>
              </a:lnSpc>
            </a:pPr>
            <a:r>
              <a:rPr lang="en-US" sz="2400" b="1" kern="0" dirty="0">
                <a:latin typeface="Optima" panose="02000503060000020004" pitchFamily="2" charset="0"/>
                <a:cs typeface="PHOSPHATE INLINE" panose="02000506050000020004" pitchFamily="2" charset="0"/>
              </a:rPr>
              <a:t>Note: </a:t>
            </a:r>
            <a:r>
              <a:rPr lang="en-US" sz="2400" kern="0" dirty="0">
                <a:latin typeface="Optima" panose="02000503060000020004" pitchFamily="2" charset="0"/>
                <a:cs typeface="PHOSPHATE INLINE" panose="02000506050000020004" pitchFamily="2" charset="0"/>
              </a:rPr>
              <a:t>The Limitations and Recommendations section should be presented on no more than 2 slides. </a:t>
            </a:r>
            <a:endParaRPr lang="tr-TR" sz="1100" kern="0" dirty="0">
              <a:latin typeface="Optima" panose="02000503060000020004" pitchFamily="2" charset="0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30CEB67-93BB-B0DC-4C27-6D2AE54A5793}"/>
              </a:ext>
            </a:extLst>
          </p:cNvPr>
          <p:cNvSpPr txBox="1"/>
          <p:nvPr/>
        </p:nvSpPr>
        <p:spPr>
          <a:xfrm>
            <a:off x="681317" y="1300844"/>
            <a:ext cx="8148918" cy="671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10751" hangingPunct="0">
              <a:lnSpc>
                <a:spcPct val="150000"/>
              </a:lnSpc>
            </a:pPr>
            <a:r>
              <a:rPr lang="en-US" sz="2800" b="1" kern="0" dirty="0">
                <a:latin typeface="Optima" panose="02000503060000020004" pitchFamily="2" charset="0"/>
                <a:cs typeface="PHOSPHATE INLINE" panose="02000506050000020004" pitchFamily="2" charset="0"/>
              </a:rPr>
              <a:t>LIMITATIONS AND RECOMMENDATIONS</a:t>
            </a:r>
            <a:endParaRPr lang="tr-TR" sz="2800" b="1" kern="0" dirty="0">
              <a:latin typeface="Optima" panose="02000503060000020004" pitchFamily="2" charset="0"/>
              <a:cs typeface="PHOSPHATE INLINE" panose="0200050605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884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1E146D94-F347-DC69-AC6F-BB4985D51533}"/>
              </a:ext>
            </a:extLst>
          </p:cNvPr>
          <p:cNvSpPr txBox="1"/>
          <p:nvPr/>
        </p:nvSpPr>
        <p:spPr>
          <a:xfrm>
            <a:off x="427962" y="2411118"/>
            <a:ext cx="11336073" cy="32571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just" defTabSz="410751" hangingPunct="0">
              <a:lnSpc>
                <a:spcPct val="150000"/>
              </a:lnSpc>
            </a:pPr>
            <a:r>
              <a:rPr lang="en-US" altLang="tr-TR" sz="28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You should list only the primary sources used in the study, not all sources.</a:t>
            </a:r>
            <a:endParaRPr lang="tr-TR" altLang="tr-TR" sz="28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</a:pPr>
            <a:endParaRPr lang="tr-TR" altLang="tr-TR" sz="28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</a:pPr>
            <a:r>
              <a:rPr lang="en-US" altLang="tr-TR" sz="2800" b="1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Note: </a:t>
            </a:r>
            <a:r>
              <a:rPr lang="en-US" altLang="tr-TR" sz="28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Do not exceed 10 lines on this page.</a:t>
            </a:r>
            <a:endParaRPr lang="tr-TR" altLang="tr-TR" sz="2800" kern="0" dirty="0">
              <a:latin typeface="Optima" panose="02000503060000020004" pitchFamily="2" charset="0"/>
              <a:ea typeface="Tahoma" panose="020B0604030504040204" pitchFamily="34" charset="0"/>
              <a:cs typeface="Tahoma" panose="020B0604030504040204" pitchFamily="34" charset="0"/>
              <a:sym typeface="Helvetica Neue UltraLight"/>
            </a:endParaRPr>
          </a:p>
          <a:p>
            <a:pPr algn="just" defTabSz="410751" hangingPunct="0">
              <a:lnSpc>
                <a:spcPct val="150000"/>
              </a:lnSpc>
            </a:pPr>
            <a:r>
              <a:rPr lang="en-US" altLang="tr-TR" sz="2800" b="1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Note: </a:t>
            </a:r>
            <a:r>
              <a:rPr lang="en-US" altLang="tr-TR" sz="2800" kern="0" dirty="0">
                <a:latin typeface="Optima" panose="02000503060000020004" pitchFamily="2" charset="0"/>
                <a:ea typeface="Tahoma" panose="020B0604030504040204" pitchFamily="34" charset="0"/>
                <a:cs typeface="Tahoma" panose="020B0604030504040204" pitchFamily="34" charset="0"/>
                <a:sym typeface="Helvetica Neue UltraLight"/>
              </a:rPr>
              <a:t>The Primary References section should be presented on no more than one slide. </a:t>
            </a:r>
            <a:endParaRPr lang="tr-TR" sz="1125" kern="0" dirty="0">
              <a:latin typeface="Optima" panose="02000503060000020004" pitchFamily="2" charset="0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8" name="delenit augue duis dolore te feugait">
            <a:extLst>
              <a:ext uri="{FF2B5EF4-FFF2-40B4-BE49-F238E27FC236}">
                <a16:creationId xmlns:a16="http://schemas.microsoft.com/office/drawing/2014/main" id="{E9332933-0095-2FFF-8443-056EFECF0AF5}"/>
              </a:ext>
            </a:extLst>
          </p:cNvPr>
          <p:cNvSpPr txBox="1">
            <a:spLocks/>
          </p:cNvSpPr>
          <p:nvPr/>
        </p:nvSpPr>
        <p:spPr>
          <a:xfrm>
            <a:off x="770298" y="1430229"/>
            <a:ext cx="6722032" cy="626133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marL="0" marR="0" indent="0" algn="ctr" defTabSz="5842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 i="0" u="none" strike="noStrike" cap="all" spc="0" baseline="0">
                <a:ln>
                  <a:noFill/>
                </a:ln>
                <a:solidFill>
                  <a:srgbClr val="FDFDFB"/>
                </a:solidFill>
                <a:uFillTx/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  <a:lvl2pPr marL="762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2pPr>
            <a:lvl3pPr marL="1206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3pPr>
            <a:lvl4pPr marL="1651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4pPr>
            <a:lvl5pPr marL="2095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5pPr>
            <a:lvl6pPr marL="264541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6pPr>
            <a:lvl7pPr marL="268097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7pPr>
            <a:lvl8pPr marL="271653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8pPr>
            <a:lvl9pPr marL="275209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9pPr>
          </a:lstStyle>
          <a:p>
            <a:pPr algn="l" defTabSz="410751">
              <a:spcBef>
                <a:spcPts val="703"/>
              </a:spcBef>
            </a:pPr>
            <a:r>
              <a:rPr lang="tr-TR" sz="3600" b="1" kern="0" dirty="0" err="1">
                <a:solidFill>
                  <a:schemeClr val="tx1"/>
                </a:solidFill>
                <a:latin typeface="Optima" panose="02000503060000020004" pitchFamily="2" charset="0"/>
                <a:cs typeface="PHOSPHATE INLINE" panose="02000506050000020004" pitchFamily="2" charset="0"/>
              </a:rPr>
              <a:t>Key</a:t>
            </a:r>
            <a:r>
              <a:rPr lang="tr-TR" sz="3600" b="1" kern="0" dirty="0">
                <a:solidFill>
                  <a:schemeClr val="tx1"/>
                </a:solidFill>
                <a:latin typeface="Optima" panose="02000503060000020004" pitchFamily="2" charset="0"/>
                <a:cs typeface="PHOSPHATE INLINE" panose="02000506050000020004" pitchFamily="2" charset="0"/>
              </a:rPr>
              <a:t> </a:t>
            </a:r>
            <a:r>
              <a:rPr lang="tr-TR" sz="3600" b="1" kern="0" dirty="0" err="1">
                <a:solidFill>
                  <a:schemeClr val="tx1"/>
                </a:solidFill>
                <a:latin typeface="Optima" panose="02000503060000020004" pitchFamily="2" charset="0"/>
                <a:cs typeface="PHOSPHATE INLINE" panose="02000506050000020004" pitchFamily="2" charset="0"/>
              </a:rPr>
              <a:t>references</a:t>
            </a:r>
            <a:endParaRPr lang="tr-TR" sz="3600" b="1" kern="0" dirty="0">
              <a:solidFill>
                <a:schemeClr val="tx1"/>
              </a:solidFill>
              <a:latin typeface="Optima" panose="02000503060000020004" pitchFamily="2" charset="0"/>
              <a:cs typeface="PHOSPHATE INLINE" panose="02000506050000020004" pitchFamily="2" charset="0"/>
            </a:endParaRPr>
          </a:p>
        </p:txBody>
      </p:sp>
      <p:pic>
        <p:nvPicPr>
          <p:cNvPr id="6" name="Picture 4" descr="Kurumsal Logo Bilgileri">
            <a:extLst>
              <a:ext uri="{FF2B5EF4-FFF2-40B4-BE49-F238E27FC236}">
                <a16:creationId xmlns:a16="http://schemas.microsoft.com/office/drawing/2014/main" id="{577144BE-F882-53CA-8BBF-510756485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728" y="-31004"/>
            <a:ext cx="892543" cy="78916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80281509-EDED-EA42-A17E-37DCA88B2746}"/>
              </a:ext>
            </a:extLst>
          </p:cNvPr>
          <p:cNvSpPr txBox="1"/>
          <p:nvPr/>
        </p:nvSpPr>
        <p:spPr>
          <a:xfrm>
            <a:off x="959224" y="645012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400" b="1" dirty="0"/>
              <a:t>INTERNATIONAL </a:t>
            </a:r>
            <a:r>
              <a:rPr lang="en-US" sz="1400" b="1" dirty="0">
                <a:solidFill>
                  <a:schemeClr val="tx1"/>
                </a:solidFill>
              </a:rPr>
              <a:t>SUSTAINABLE GASTRONOMY AND DIGITAL CHEFS CONGRESS</a:t>
            </a:r>
            <a:r>
              <a:rPr lang="tr-TR" sz="1400" b="1" dirty="0"/>
              <a:t>  </a:t>
            </a:r>
            <a:r>
              <a:rPr lang="tr-TR" sz="1400" b="1" dirty="0"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22-23 MAY 2026</a:t>
            </a:r>
            <a:endParaRPr lang="en-US" sz="1400" dirty="0">
              <a:solidFill>
                <a:schemeClr val="tx1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6F3DF416-B405-DE8F-B9F8-3230F2A7FE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621" y="100101"/>
            <a:ext cx="11344507" cy="101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71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F13E0-9C9D-2145-742D-4B820EB35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C3D0A228-CB8D-E5FC-355C-EE386BCD0E99}"/>
              </a:ext>
            </a:extLst>
          </p:cNvPr>
          <p:cNvSpPr txBox="1"/>
          <p:nvPr/>
        </p:nvSpPr>
        <p:spPr>
          <a:xfrm>
            <a:off x="959224" y="645012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400" b="1" dirty="0"/>
              <a:t>INTERNATIONAL </a:t>
            </a:r>
            <a:r>
              <a:rPr lang="en-US" sz="1400" b="1" dirty="0">
                <a:solidFill>
                  <a:schemeClr val="tx1"/>
                </a:solidFill>
              </a:rPr>
              <a:t>SUSTAINABLE GASTRONOMY AND DIGITAL CHEFS CONGRESS</a:t>
            </a:r>
            <a:r>
              <a:rPr lang="tr-TR" sz="1400" b="1" dirty="0"/>
              <a:t>  </a:t>
            </a:r>
            <a:r>
              <a:rPr lang="tr-TR" sz="1400" b="1" dirty="0">
                <a:latin typeface="Optima" panose="02000503060000020004" pitchFamily="2" charset="0"/>
                <a:ea typeface="Noteworthy Light" panose="02000400000000000000" pitchFamily="2" charset="0"/>
                <a:cs typeface="Verdana" panose="020B0604030504040204" pitchFamily="34" charset="0"/>
              </a:rPr>
              <a:t>22-23 MAY 2026</a:t>
            </a:r>
            <a:endParaRPr lang="en-US" sz="1400" dirty="0">
              <a:solidFill>
                <a:schemeClr val="tx1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12B8A89-C034-817B-8563-2EE2BA98D3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373" y="701756"/>
            <a:ext cx="11344507" cy="1015034"/>
          </a:xfrm>
          <a:prstGeom prst="rect">
            <a:avLst/>
          </a:prstGeom>
        </p:spPr>
      </p:pic>
      <p:sp>
        <p:nvSpPr>
          <p:cNvPr id="3" name="delenit augue duis dolore te feugait">
            <a:extLst>
              <a:ext uri="{FF2B5EF4-FFF2-40B4-BE49-F238E27FC236}">
                <a16:creationId xmlns:a16="http://schemas.microsoft.com/office/drawing/2014/main" id="{E5C629D4-A8DD-11B9-521C-A49946BA12B4}"/>
              </a:ext>
            </a:extLst>
          </p:cNvPr>
          <p:cNvSpPr txBox="1">
            <a:spLocks/>
          </p:cNvSpPr>
          <p:nvPr/>
        </p:nvSpPr>
        <p:spPr>
          <a:xfrm>
            <a:off x="208152" y="1908742"/>
            <a:ext cx="10883152" cy="2624116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marL="0" marR="0" indent="0" algn="ctr" defTabSz="5842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 i="0" u="none" strike="noStrike" cap="all" spc="0" baseline="0">
                <a:ln>
                  <a:noFill/>
                </a:ln>
                <a:solidFill>
                  <a:srgbClr val="FDFDFB"/>
                </a:solidFill>
                <a:uFillTx/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  <a:lvl2pPr marL="762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2pPr>
            <a:lvl3pPr marL="1206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3pPr>
            <a:lvl4pPr marL="16510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4pPr>
            <a:lvl5pPr marL="2095500" marR="0" indent="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5pPr>
            <a:lvl6pPr marL="264541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6pPr>
            <a:lvl7pPr marL="268097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7pPr>
            <a:lvl8pPr marL="271653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8pPr>
            <a:lvl9pPr marL="27520900" marR="0" indent="-24003000" algn="l" defTabSz="584200" rtl="0" eaLnBrk="1" latinLnBrk="0" hangingPunct="1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5B5A5B"/>
                </a:solidFill>
                <a:uFillTx/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9pPr>
          </a:lstStyle>
          <a:p>
            <a:pPr defTabSz="410751">
              <a:spcBef>
                <a:spcPts val="703"/>
              </a:spcBef>
            </a:pPr>
            <a:r>
              <a:rPr lang="en-US" sz="4000" b="1" kern="0" dirty="0">
                <a:solidFill>
                  <a:srgbClr val="002060"/>
                </a:solidFill>
                <a:latin typeface="Optima" panose="02000503060000020004" pitchFamily="2" charset="0"/>
                <a:cs typeface="PHOSPHATE INLINE" panose="02000506050000020004" pitchFamily="2" charset="0"/>
              </a:rPr>
              <a:t>Thank you for your participation and contributions</a:t>
            </a:r>
            <a:endParaRPr lang="tr-TR" sz="4000" b="1" kern="0" dirty="0">
              <a:solidFill>
                <a:srgbClr val="002060"/>
              </a:solidFill>
              <a:latin typeface="Optima" panose="02000503060000020004" pitchFamily="2" charset="0"/>
              <a:cs typeface="PHOSPHATE INLINE" panose="02000506050000020004" pitchFamily="2" charset="0"/>
            </a:endParaRPr>
          </a:p>
          <a:p>
            <a:pPr defTabSz="410751">
              <a:spcBef>
                <a:spcPts val="703"/>
              </a:spcBef>
            </a:pPr>
            <a:r>
              <a:rPr lang="tr-TR" sz="4000" b="1" kern="0" dirty="0">
                <a:solidFill>
                  <a:srgbClr val="002060"/>
                </a:solidFill>
                <a:latin typeface="Optima" panose="02000503060000020004" pitchFamily="2" charset="0"/>
                <a:cs typeface="PHOSPHATE INLINE" panose="02000506050000020004" pitchFamily="2" charset="0"/>
              </a:rPr>
              <a:t>Katılımınız ve Katkılarınız için Teşekkür Ederiz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E27E1DD5-3A1C-F26F-8D9D-5E26B0BE4336}"/>
              </a:ext>
            </a:extLst>
          </p:cNvPr>
          <p:cNvSpPr txBox="1"/>
          <p:nvPr/>
        </p:nvSpPr>
        <p:spPr>
          <a:xfrm>
            <a:off x="569493" y="4645775"/>
            <a:ext cx="3910423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Author's Name and Surname</a:t>
            </a:r>
            <a:br>
              <a:rPr lang="en-US" dirty="0"/>
            </a:br>
            <a:r>
              <a:rPr lang="en-US" dirty="0"/>
              <a:t>Affiliated Institution</a:t>
            </a:r>
            <a:br>
              <a:rPr lang="en-US" dirty="0"/>
            </a:br>
            <a:r>
              <a:rPr lang="en-US" dirty="0"/>
              <a:t>Email Address</a:t>
            </a:r>
            <a:endParaRPr lang="tr-TR" dirty="0">
              <a:solidFill>
                <a:srgbClr val="002060"/>
              </a:solidFill>
              <a:latin typeface="Optima" panose="02000503060000020004" pitchFamily="2" charset="0"/>
              <a:ea typeface="Noteworthy Light" panose="02000400000000000000" pitchFamily="2" charset="0"/>
              <a:cs typeface="Futura Medium" panose="020B0602020204020303" pitchFamily="34" charset="-79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B4A2FC67-E1FC-B9D5-0AA6-00601B0DA021}"/>
              </a:ext>
            </a:extLst>
          </p:cNvPr>
          <p:cNvSpPr txBox="1"/>
          <p:nvPr/>
        </p:nvSpPr>
        <p:spPr>
          <a:xfrm>
            <a:off x="3694516" y="4645775"/>
            <a:ext cx="3910423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Author's Name and Surname</a:t>
            </a:r>
            <a:br>
              <a:rPr lang="en-US" dirty="0"/>
            </a:br>
            <a:r>
              <a:rPr lang="en-US" dirty="0"/>
              <a:t>Affiliated Institution</a:t>
            </a:r>
            <a:br>
              <a:rPr lang="en-US" dirty="0"/>
            </a:br>
            <a:r>
              <a:rPr lang="en-US" dirty="0"/>
              <a:t>Email Address</a:t>
            </a:r>
            <a:endParaRPr lang="tr-TR" dirty="0">
              <a:solidFill>
                <a:srgbClr val="002060"/>
              </a:solidFill>
              <a:latin typeface="Optima" panose="02000503060000020004" pitchFamily="2" charset="0"/>
              <a:ea typeface="Noteworthy Light" panose="02000400000000000000" pitchFamily="2" charset="0"/>
              <a:cs typeface="Futura Medium" panose="020B0602020204020303" pitchFamily="34" charset="-79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71787946-8AE3-4094-FC75-27C5511A9970}"/>
              </a:ext>
            </a:extLst>
          </p:cNvPr>
          <p:cNvSpPr txBox="1"/>
          <p:nvPr/>
        </p:nvSpPr>
        <p:spPr>
          <a:xfrm>
            <a:off x="7095799" y="4568160"/>
            <a:ext cx="3910423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Author's Name and Surname</a:t>
            </a:r>
            <a:br>
              <a:rPr lang="en-US" dirty="0"/>
            </a:br>
            <a:r>
              <a:rPr lang="en-US" dirty="0"/>
              <a:t>Affiliated Institution</a:t>
            </a:r>
            <a:br>
              <a:rPr lang="en-US" dirty="0"/>
            </a:br>
            <a:r>
              <a:rPr lang="en-US" dirty="0"/>
              <a:t>Email Address</a:t>
            </a:r>
            <a:endParaRPr lang="tr-TR" dirty="0">
              <a:solidFill>
                <a:srgbClr val="002060"/>
              </a:solidFill>
              <a:latin typeface="Optima" panose="02000503060000020004" pitchFamily="2" charset="0"/>
              <a:ea typeface="Noteworthy Light" panose="02000400000000000000" pitchFamily="2" charset="0"/>
              <a:cs typeface="Futura Medium" panose="020B0602020204020303" pitchFamily="34" charset="-79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81C9ECD2-0968-AD29-8C7E-11BA5D922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5198" y="5565723"/>
            <a:ext cx="1088071" cy="110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7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506</Words>
  <Application>Microsoft Office PowerPoint</Application>
  <PresentationFormat>Geniş ekran</PresentationFormat>
  <Paragraphs>68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Comic Sans MS</vt:lpstr>
      <vt:lpstr>Gill Sans</vt:lpstr>
      <vt:lpstr>Helvetica Neue Bold Condensed</vt:lpstr>
      <vt:lpstr>Optima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İrfan YURT</cp:lastModifiedBy>
  <cp:revision>7</cp:revision>
  <dcterms:created xsi:type="dcterms:W3CDTF">2023-02-23T19:30:05Z</dcterms:created>
  <dcterms:modified xsi:type="dcterms:W3CDTF">2026-05-07T08:29:06Z</dcterms:modified>
</cp:coreProperties>
</file>